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9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Муниципальное бюджетное общеобразовательное учреждение-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средняя общеобразовательная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 школа № 31 имени В.П.Храмченко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C:\Users\user\Desktop\Храмченко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2285992"/>
            <a:ext cx="7429552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chemeClr val="accent1"/>
                </a:solidFill>
              </a:rPr>
              <a:t>Женщина и война… Как совместить хрупкость и нежность с  оружием и убийством?! </a:t>
            </a:r>
            <a:r>
              <a:rPr lang="ru-RU" sz="2000" b="1" i="1" dirty="0" smtClean="0">
                <a:solidFill>
                  <a:schemeClr val="accent1"/>
                </a:solidFill>
              </a:rPr>
              <a:t> </a:t>
            </a:r>
            <a:r>
              <a:rPr lang="ru-RU" sz="2000" b="1" i="1" dirty="0" smtClean="0">
                <a:solidFill>
                  <a:schemeClr val="accent1"/>
                </a:solidFill>
              </a:rPr>
              <a:t>Далее шёл клип к фильму « А зори здесь тихие». Звучала песня в исполнении Вики Цыгановой. В зале стояла тишина. Как будто мы были, там среди девушек, отдавших свою жизнь за свободу Родины.  Какой </a:t>
            </a:r>
            <a:r>
              <a:rPr lang="ru-RU" sz="2000" b="1" i="1" dirty="0" smtClean="0">
                <a:solidFill>
                  <a:schemeClr val="accent1"/>
                </a:solidFill>
              </a:rPr>
              <a:t>дорогой стала нам встреча с этими удивительными женщинами, свет, исходящий от них, даёт нам уверенность в завтрашнем дне.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pic>
        <p:nvPicPr>
          <p:cNvPr id="9218" name="Picture 2" descr="C:\Users\user\Desktop\Марков 1\месячник 23 февраля\фото женщин\IMG_34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571720"/>
            <a:ext cx="5715040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ПОСЕЩЕНИЕ ШКОЛЬНОГО МУЗЕЯ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14422"/>
            <a:ext cx="8686800" cy="4911741"/>
          </a:xfrm>
        </p:spPr>
        <p:txBody>
          <a:bodyPr numCol="2">
            <a:normAutofit fontScale="25000" lnSpcReduction="20000"/>
          </a:bodyPr>
          <a:lstStyle/>
          <a:p>
            <a:pPr>
              <a:buNone/>
            </a:pPr>
            <a:r>
              <a:rPr lang="ru-RU" sz="8000" dirty="0" smtClean="0"/>
              <a:t>       </a:t>
            </a:r>
            <a:r>
              <a:rPr lang="ru-RU" sz="8000" dirty="0" smtClean="0">
                <a:solidFill>
                  <a:schemeClr val="accent1"/>
                </a:solidFill>
              </a:rPr>
              <a:t>В </a:t>
            </a:r>
            <a:r>
              <a:rPr lang="ru-RU" sz="8000" dirty="0" smtClean="0">
                <a:solidFill>
                  <a:schemeClr val="accent1"/>
                </a:solidFill>
              </a:rPr>
              <a:t>дар музею они </a:t>
            </a:r>
            <a:r>
              <a:rPr lang="ru-RU" sz="8000" dirty="0" smtClean="0">
                <a:solidFill>
                  <a:schemeClr val="accent1"/>
                </a:solidFill>
              </a:rPr>
              <a:t>отдали стихотворение</a:t>
            </a:r>
            <a:r>
              <a:rPr lang="ru-RU" sz="8000" dirty="0" smtClean="0">
                <a:solidFill>
                  <a:schemeClr val="accent1"/>
                </a:solidFill>
              </a:rPr>
              <a:t>, посвящённое женщинам-фронтовичкам, автором которого является наш бывший учитель истории Антонина Максимовна </a:t>
            </a:r>
            <a:r>
              <a:rPr lang="ru-RU" sz="8000" dirty="0" smtClean="0">
                <a:solidFill>
                  <a:schemeClr val="accent1"/>
                </a:solidFill>
              </a:rPr>
              <a:t>Терентьева.</a:t>
            </a:r>
          </a:p>
          <a:p>
            <a:pPr>
              <a:buNone/>
            </a:pPr>
            <a:endParaRPr lang="ru-RU" sz="450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ru-RU" sz="450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ru-RU" sz="4500" dirty="0" smtClean="0">
              <a:solidFill>
                <a:schemeClr val="accent1"/>
              </a:solidFill>
            </a:endParaRPr>
          </a:p>
          <a:p>
            <a:pPr>
              <a:buNone/>
            </a:pPr>
            <a:endParaRPr lang="ru-RU" sz="6400" b="1" dirty="0" smtClean="0"/>
          </a:p>
          <a:p>
            <a:pPr>
              <a:buNone/>
            </a:pPr>
            <a:r>
              <a:rPr lang="ru-RU" sz="6400" b="1" dirty="0" smtClean="0"/>
              <a:t>Фронтовые друзья  - это братство на годы.               </a:t>
            </a:r>
            <a:endParaRPr lang="ru-RU" sz="6400" dirty="0" smtClean="0"/>
          </a:p>
          <a:p>
            <a:pPr>
              <a:buNone/>
            </a:pPr>
            <a:r>
              <a:rPr lang="ru-RU" sz="6400" b="1" dirty="0" smtClean="0"/>
              <a:t>Вы </a:t>
            </a:r>
            <a:r>
              <a:rPr lang="ru-RU" sz="6400" b="1" dirty="0" smtClean="0"/>
              <a:t>знакомы давно, вас водой не разлить.</a:t>
            </a:r>
            <a:endParaRPr lang="ru-RU" sz="6400" dirty="0" smtClean="0"/>
          </a:p>
          <a:p>
            <a:pPr>
              <a:buNone/>
            </a:pPr>
            <a:r>
              <a:rPr lang="ru-RU" sz="6400" b="1" dirty="0" smtClean="0"/>
              <a:t>Вы </a:t>
            </a:r>
            <a:r>
              <a:rPr lang="ru-RU" sz="6400" b="1" dirty="0" smtClean="0"/>
              <a:t>способны </a:t>
            </a:r>
            <a:r>
              <a:rPr lang="ru-RU" sz="6400" b="1" dirty="0" smtClean="0"/>
              <a:t>поспорить с самою природой,</a:t>
            </a:r>
            <a:endParaRPr lang="ru-RU" sz="6400" dirty="0" smtClean="0"/>
          </a:p>
          <a:p>
            <a:pPr>
              <a:buNone/>
            </a:pPr>
            <a:r>
              <a:rPr lang="ru-RU" sz="6400" b="1" dirty="0" smtClean="0"/>
              <a:t>Поддержать и поверить, друг друга простить.</a:t>
            </a:r>
            <a:endParaRPr lang="ru-RU" sz="6400" dirty="0" smtClean="0"/>
          </a:p>
          <a:p>
            <a:pPr>
              <a:buNone/>
            </a:pPr>
            <a:r>
              <a:rPr lang="ru-RU" sz="6400" b="1" dirty="0" smtClean="0"/>
              <a:t> </a:t>
            </a:r>
            <a:endParaRPr lang="ru-RU" sz="6400" dirty="0" smtClean="0"/>
          </a:p>
          <a:p>
            <a:pPr>
              <a:buNone/>
            </a:pPr>
            <a:r>
              <a:rPr lang="ru-RU" sz="6400" b="1" dirty="0" smtClean="0"/>
              <a:t>Вы сегодня в строю. Как и прежде когда-то,</a:t>
            </a:r>
            <a:endParaRPr lang="ru-RU" sz="6400" dirty="0" smtClean="0"/>
          </a:p>
          <a:p>
            <a:pPr>
              <a:buNone/>
            </a:pPr>
            <a:r>
              <a:rPr lang="ru-RU" sz="6400" b="1" dirty="0" smtClean="0"/>
              <a:t>Ваше </a:t>
            </a:r>
            <a:r>
              <a:rPr lang="ru-RU" sz="6400" b="1" dirty="0" smtClean="0"/>
              <a:t>братство скучать  не даёт никому,</a:t>
            </a:r>
            <a:endParaRPr lang="ru-RU" sz="6400" dirty="0" smtClean="0"/>
          </a:p>
          <a:p>
            <a:pPr>
              <a:buNone/>
            </a:pPr>
            <a:r>
              <a:rPr lang="ru-RU" sz="6400" b="1" dirty="0" smtClean="0"/>
              <a:t>Если трудно бывает, а бывает ведь всяко,</a:t>
            </a:r>
            <a:endParaRPr lang="ru-RU" sz="6400" dirty="0" smtClean="0"/>
          </a:p>
          <a:p>
            <a:pPr>
              <a:buNone/>
            </a:pPr>
            <a:r>
              <a:rPr lang="ru-RU" sz="6400" b="1" dirty="0" smtClean="0"/>
              <a:t>Вы плечо подставляете, будто в бою.</a:t>
            </a:r>
            <a:endParaRPr lang="ru-RU" sz="6400" dirty="0" smtClean="0"/>
          </a:p>
          <a:p>
            <a:pPr>
              <a:buNone/>
            </a:pPr>
            <a:r>
              <a:rPr lang="ru-RU" sz="6400" b="1" dirty="0" smtClean="0"/>
              <a:t> </a:t>
            </a:r>
            <a:endParaRPr lang="ru-RU" sz="6400" dirty="0" smtClean="0"/>
          </a:p>
          <a:p>
            <a:pPr>
              <a:buNone/>
            </a:pPr>
            <a:endParaRPr lang="ru-RU" sz="4300" b="1" dirty="0" smtClean="0"/>
          </a:p>
          <a:p>
            <a:pPr>
              <a:buNone/>
            </a:pPr>
            <a:endParaRPr lang="ru-RU" sz="4300" b="1" dirty="0" smtClean="0"/>
          </a:p>
          <a:p>
            <a:pPr>
              <a:buNone/>
            </a:pPr>
            <a:endParaRPr lang="ru-RU" sz="4300" b="1" dirty="0" smtClean="0"/>
          </a:p>
          <a:p>
            <a:pPr>
              <a:buNone/>
            </a:pPr>
            <a:endParaRPr lang="ru-RU" sz="4300" b="1" dirty="0" smtClean="0"/>
          </a:p>
          <a:p>
            <a:pPr>
              <a:buNone/>
            </a:pPr>
            <a:endParaRPr lang="ru-RU" sz="4300" b="1" dirty="0" smtClean="0"/>
          </a:p>
          <a:p>
            <a:pPr>
              <a:buNone/>
            </a:pPr>
            <a:endParaRPr lang="ru-RU" sz="4300" b="1" dirty="0" smtClean="0"/>
          </a:p>
          <a:p>
            <a:pPr>
              <a:buNone/>
            </a:pPr>
            <a:endParaRPr lang="ru-RU" sz="4300" b="1" dirty="0" smtClean="0"/>
          </a:p>
          <a:p>
            <a:pPr>
              <a:buNone/>
            </a:pPr>
            <a:endParaRPr lang="ru-RU" sz="4300" b="1" dirty="0" smtClean="0"/>
          </a:p>
          <a:p>
            <a:pPr>
              <a:buNone/>
            </a:pPr>
            <a:endParaRPr lang="ru-RU" sz="4300" b="1" dirty="0" smtClean="0"/>
          </a:p>
          <a:p>
            <a:pPr>
              <a:buNone/>
            </a:pPr>
            <a:endParaRPr lang="ru-RU" sz="4300" b="1" dirty="0" smtClean="0"/>
          </a:p>
          <a:p>
            <a:pPr>
              <a:buNone/>
            </a:pPr>
            <a:endParaRPr lang="ru-RU" sz="4300" b="1" dirty="0" smtClean="0"/>
          </a:p>
          <a:p>
            <a:pPr>
              <a:buNone/>
            </a:pPr>
            <a:endParaRPr lang="ru-RU" sz="6400" b="1" dirty="0" smtClean="0"/>
          </a:p>
          <a:p>
            <a:pPr>
              <a:buNone/>
            </a:pPr>
            <a:endParaRPr lang="ru-RU" sz="6400" b="1" dirty="0" smtClean="0"/>
          </a:p>
          <a:p>
            <a:pPr>
              <a:buNone/>
            </a:pPr>
            <a:endParaRPr lang="ru-RU" sz="6400" b="1" dirty="0" smtClean="0"/>
          </a:p>
          <a:p>
            <a:pPr>
              <a:buNone/>
            </a:pPr>
            <a:endParaRPr lang="ru-RU" sz="6400" b="1" dirty="0" smtClean="0"/>
          </a:p>
          <a:p>
            <a:pPr>
              <a:buNone/>
            </a:pPr>
            <a:endParaRPr lang="ru-RU" sz="6400" b="1" dirty="0" smtClean="0"/>
          </a:p>
          <a:p>
            <a:pPr>
              <a:buNone/>
            </a:pPr>
            <a:endParaRPr lang="ru-RU" sz="6400" b="1" dirty="0" smtClean="0"/>
          </a:p>
          <a:p>
            <a:pPr>
              <a:buNone/>
            </a:pPr>
            <a:r>
              <a:rPr lang="ru-RU" sz="6400" b="1" dirty="0" smtClean="0"/>
              <a:t>Не замкнулись в своих вы отдельных квартирах,</a:t>
            </a:r>
            <a:endParaRPr lang="ru-RU" sz="6400" dirty="0" smtClean="0"/>
          </a:p>
          <a:p>
            <a:pPr>
              <a:buNone/>
            </a:pPr>
            <a:r>
              <a:rPr lang="ru-RU" sz="6400" b="1" dirty="0" smtClean="0"/>
              <a:t>Лимузинов пусть нет, нет брильянтов, колье,</a:t>
            </a:r>
            <a:endParaRPr lang="ru-RU" sz="6400" dirty="0" smtClean="0"/>
          </a:p>
          <a:p>
            <a:pPr>
              <a:buNone/>
            </a:pPr>
            <a:r>
              <a:rPr lang="ru-RU" sz="6400" b="1" dirty="0" smtClean="0"/>
              <a:t>Но заложена в Вас великая сила.</a:t>
            </a:r>
            <a:endParaRPr lang="ru-RU" sz="6400" dirty="0" smtClean="0"/>
          </a:p>
          <a:p>
            <a:pPr>
              <a:buNone/>
            </a:pPr>
            <a:endParaRPr lang="ru-RU" sz="6400" b="1" dirty="0" smtClean="0"/>
          </a:p>
          <a:p>
            <a:pPr>
              <a:buNone/>
            </a:pPr>
            <a:endParaRPr lang="ru-RU" sz="6400" b="1" dirty="0" smtClean="0"/>
          </a:p>
          <a:p>
            <a:pPr>
              <a:buNone/>
            </a:pPr>
            <a:r>
              <a:rPr lang="ru-RU" sz="6400" b="1" dirty="0" smtClean="0"/>
              <a:t>И сегодня, как раньше, нужны вы стране.</a:t>
            </a:r>
            <a:endParaRPr lang="ru-RU" sz="6400" dirty="0" smtClean="0"/>
          </a:p>
          <a:p>
            <a:pPr>
              <a:buNone/>
            </a:pPr>
            <a:r>
              <a:rPr lang="ru-RU" sz="6400" b="1" dirty="0" smtClean="0"/>
              <a:t> </a:t>
            </a:r>
            <a:endParaRPr lang="ru-RU" sz="6400" dirty="0" smtClean="0"/>
          </a:p>
          <a:p>
            <a:pPr>
              <a:buNone/>
            </a:pPr>
            <a:r>
              <a:rPr lang="ru-RU" sz="6400" b="1" dirty="0" smtClean="0"/>
              <a:t> Вы для нас  -  наша гордость  и слава навеки.</a:t>
            </a:r>
            <a:endParaRPr lang="ru-RU" sz="6400" dirty="0" smtClean="0"/>
          </a:p>
          <a:p>
            <a:pPr>
              <a:buNone/>
            </a:pPr>
            <a:r>
              <a:rPr lang="ru-RU" sz="6400" b="1" dirty="0" smtClean="0"/>
              <a:t>Подвиг ваш не забыть, Вам поклон до земли.</a:t>
            </a:r>
            <a:endParaRPr lang="ru-RU" sz="6400" dirty="0" smtClean="0"/>
          </a:p>
          <a:p>
            <a:pPr>
              <a:buNone/>
            </a:pPr>
            <a:r>
              <a:rPr lang="ru-RU" sz="6400" b="1" dirty="0" smtClean="0"/>
              <a:t>Пусть хранит Вас Господь, будут счастливы дети,</a:t>
            </a:r>
            <a:endParaRPr lang="ru-RU" sz="6400" dirty="0" smtClean="0"/>
          </a:p>
          <a:p>
            <a:pPr>
              <a:buNone/>
            </a:pPr>
            <a:r>
              <a:rPr lang="ru-RU" sz="6400" b="1" dirty="0" smtClean="0"/>
              <a:t>Пусть не будет войны, пусть не будет войны!</a:t>
            </a:r>
            <a:endParaRPr lang="ru-RU" sz="6400" dirty="0" smtClean="0"/>
          </a:p>
          <a:p>
            <a:pPr>
              <a:buNone/>
            </a:pPr>
            <a:r>
              <a:rPr lang="ru-RU" sz="6400" dirty="0" smtClean="0"/>
              <a:t>  </a:t>
            </a:r>
          </a:p>
          <a:p>
            <a:pPr>
              <a:buNone/>
            </a:pPr>
            <a:endParaRPr lang="ru-RU" sz="6400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user\Desktop\Марков 1\месячник 23 февраля\фото женщин\IMG_346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50010"/>
            <a:ext cx="7929618" cy="5947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 descr="C:\Users\user\Desktop\Марков 1\месячник 23 февраля\фото женщин\IMG_34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7" y="500042"/>
            <a:ext cx="4326749" cy="5768997"/>
          </a:xfrm>
          <a:prstGeom prst="rect">
            <a:avLst/>
          </a:prstGeom>
          <a:noFill/>
        </p:spPr>
      </p:pic>
      <p:pic>
        <p:nvPicPr>
          <p:cNvPr id="7172" name="Picture 4" descr="C:\Users\user\Desktop\Марков 1\месячник 23 февраля\фото женщин\IMG_34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860" y="500042"/>
            <a:ext cx="4304140" cy="57388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571635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ФОТО НА ПАМЯТЬ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768" y="4357694"/>
            <a:ext cx="1857388" cy="2071702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Материал подготовили </a:t>
            </a:r>
            <a:r>
              <a:rPr lang="ru-RU" sz="1600" dirty="0" smtClean="0">
                <a:solidFill>
                  <a:schemeClr val="tx1"/>
                </a:solidFill>
              </a:rPr>
              <a:t> преподаватель-организатор ОБЖ Марков </a:t>
            </a:r>
            <a:r>
              <a:rPr lang="ru-RU" sz="1600" dirty="0" smtClean="0">
                <a:solidFill>
                  <a:schemeClr val="tx1"/>
                </a:solidFill>
              </a:rPr>
              <a:t>А.С</a:t>
            </a:r>
            <a:r>
              <a:rPr lang="ru-RU" sz="1600" dirty="0" smtClean="0">
                <a:solidFill>
                  <a:schemeClr val="tx1"/>
                </a:solidFill>
              </a:rPr>
              <a:t>., редактор школьной газеты</a:t>
            </a:r>
            <a:endParaRPr lang="ru-RU" sz="1600" dirty="0" smtClean="0">
              <a:solidFill>
                <a:schemeClr val="tx1"/>
              </a:solidFill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 Громова Р.Н.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0242" name="Picture 2" descr="C:\Users\user\Desktop\Марков 1\месячник 23 февраля\фото женщин\IMG_34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6715140" cy="50363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0017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Живая легенда!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1800" b="1" dirty="0" smtClean="0"/>
              <a:t>12 февраля в рамках месячника оборонно-спортивной работы в актовом зале нашей школы состоялась тёплая встреча с удивительными женщинами России, участниками Великой Отечественной войны Райчук Пелагеей Ивановной и  Меловой Ниной Гавриловной.</a:t>
            </a:r>
            <a:endParaRPr lang="ru-RU" sz="1800" b="1" dirty="0"/>
          </a:p>
        </p:txBody>
      </p:sp>
      <p:pic>
        <p:nvPicPr>
          <p:cNvPr id="1026" name="Picture 2" descr="C:\Users\user\Desktop\Марков 1\месячник 23 февраля\фото женщин\IMG_34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068" y="1607307"/>
            <a:ext cx="6715204" cy="50364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/>
              <a:t>       Александр Сергеевич Марков, преподаватель-организатор ОБЖ, во вступительном слове сделал экскурс в историю : говорил о возникновении праздника 23 февраля. Менялось его название, но суть осталась одна: этот праздник-дань уважения всем поколениям российским воинам, мужественно защищающих родную землю от захватчиков, в том числе и  женщинам, жизнь которых – это подвиг.</a:t>
            </a:r>
            <a:endParaRPr lang="ru-RU" sz="1800" dirty="0"/>
          </a:p>
        </p:txBody>
      </p:sp>
      <p:pic>
        <p:nvPicPr>
          <p:cNvPr id="2050" name="Picture 2" descr="C:\Users\user\Desktop\Марков 1\месячник 23 февраля\фото женщин\IMG_34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000240"/>
            <a:ext cx="3857652" cy="4857760"/>
          </a:xfrm>
          <a:prstGeom prst="rect">
            <a:avLst/>
          </a:prstGeom>
          <a:noFill/>
        </p:spPr>
      </p:pic>
      <p:pic>
        <p:nvPicPr>
          <p:cNvPr id="2051" name="Picture 3" descr="C:\Users\user\Desktop\Марков 1\месячник 23 февраля\фото женщин\IMG_34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2214554"/>
            <a:ext cx="4786346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43570" y="-214338"/>
            <a:ext cx="3214710" cy="707233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1400" dirty="0" smtClean="0"/>
              <a:t>       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1600" dirty="0" smtClean="0"/>
              <a:t>Ты </a:t>
            </a:r>
            <a:r>
              <a:rPr lang="ru-RU" sz="1600" dirty="0" smtClean="0"/>
              <a:t>сколько сильных вырвала у смерти, </a:t>
            </a:r>
            <a:br>
              <a:rPr lang="ru-RU" sz="1600" dirty="0" smtClean="0"/>
            </a:br>
            <a:r>
              <a:rPr lang="ru-RU" sz="1600" dirty="0" smtClean="0"/>
              <a:t>Тебя запомнит тот, кого спасла, </a:t>
            </a:r>
            <a:br>
              <a:rPr lang="ru-RU" sz="1600" dirty="0" smtClean="0"/>
            </a:br>
            <a:r>
              <a:rPr lang="ru-RU" sz="1600" dirty="0" smtClean="0"/>
              <a:t>Мы понимаем, что ты испытала, </a:t>
            </a:r>
            <a:br>
              <a:rPr lang="ru-RU" sz="1600" dirty="0" smtClean="0"/>
            </a:br>
            <a:r>
              <a:rPr lang="ru-RU" sz="1600" dirty="0" smtClean="0"/>
              <a:t>За что награды Родина дала. </a:t>
            </a:r>
          </a:p>
          <a:p>
            <a:pPr>
              <a:buNone/>
            </a:pPr>
            <a:r>
              <a:rPr lang="ru-RU" sz="1600" dirty="0" smtClean="0"/>
              <a:t>Радисткой, санитаркой, партизанкой. </a:t>
            </a:r>
          </a:p>
          <a:p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И лётчицей отважною была. </a:t>
            </a:r>
            <a:br>
              <a:rPr lang="ru-RU" sz="1600" dirty="0" smtClean="0"/>
            </a:br>
            <a:r>
              <a:rPr lang="ru-RU" sz="1600" dirty="0" smtClean="0"/>
              <a:t>Везде нужна: на суше и на море – </a:t>
            </a:r>
            <a:br>
              <a:rPr lang="ru-RU" sz="1600" dirty="0" smtClean="0"/>
            </a:br>
            <a:r>
              <a:rPr lang="ru-RU" sz="1600" dirty="0" smtClean="0"/>
              <a:t>Ты шла туда, куда звала страна. </a:t>
            </a:r>
            <a:br>
              <a:rPr lang="ru-RU" sz="1600" dirty="0" smtClean="0"/>
            </a:b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 Война </a:t>
            </a:r>
            <a:r>
              <a:rPr lang="ru-RU" sz="1600" dirty="0" smtClean="0"/>
              <a:t>для всех – суровая година, </a:t>
            </a:r>
            <a:br>
              <a:rPr lang="ru-RU" sz="1600" dirty="0" smtClean="0"/>
            </a:br>
            <a:r>
              <a:rPr lang="ru-RU" sz="1600" dirty="0" smtClean="0"/>
              <a:t>В тылу, в плену война для всех – война. </a:t>
            </a:r>
            <a:br>
              <a:rPr lang="ru-RU" sz="1600" dirty="0" smtClean="0"/>
            </a:br>
            <a:r>
              <a:rPr lang="ru-RU" sz="1600" dirty="0" smtClean="0"/>
              <a:t>Мы пропоём тебе отдельно славу: </a:t>
            </a:r>
            <a:br>
              <a:rPr lang="ru-RU" sz="1600" dirty="0" smtClean="0"/>
            </a:br>
            <a:r>
              <a:rPr lang="ru-RU" sz="1600" dirty="0" smtClean="0"/>
              <a:t>Ты фронтовичкой, смелою была</a:t>
            </a:r>
            <a:r>
              <a:rPr lang="ru-RU" sz="1600" dirty="0" smtClean="0"/>
              <a:t>!</a:t>
            </a:r>
            <a:r>
              <a:rPr lang="ru-RU" sz="1600" dirty="0" smtClean="0"/>
              <a:t> </a:t>
            </a:r>
            <a:endParaRPr lang="ru-RU" sz="1600" dirty="0" smtClean="0"/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400" dirty="0" smtClean="0"/>
          </a:p>
          <a:p>
            <a:pPr algn="ctr">
              <a:buNone/>
            </a:pPr>
            <a:r>
              <a:rPr lang="ru-RU" sz="1900" b="1" dirty="0" smtClean="0">
                <a:solidFill>
                  <a:srgbClr val="FF0000"/>
                </a:solidFill>
              </a:rPr>
              <a:t>ПОЗДРАВЛЕНИЯ  И ПОЖЕЛАНИЯ!</a:t>
            </a:r>
          </a:p>
          <a:p>
            <a:pPr algn="ctr">
              <a:buNone/>
            </a:pPr>
            <a:endParaRPr lang="ru-RU" sz="19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1900" dirty="0" smtClean="0"/>
              <a:t>          Мы </a:t>
            </a:r>
            <a:r>
              <a:rPr lang="ru-RU" sz="1900" dirty="0" smtClean="0"/>
              <a:t>учащиеся 31 школы и весь коллектив нашей школы от всей души поздравляем вас с праздником «Днём защитника Отечества</a:t>
            </a:r>
            <a:r>
              <a:rPr lang="ru-RU" sz="1900" dirty="0" smtClean="0"/>
              <a:t>»! </a:t>
            </a:r>
            <a:r>
              <a:rPr lang="ru-RU" sz="1900" dirty="0" smtClean="0"/>
              <a:t>Желаем вам здоровья, благополучия и всего самого наилучшего!</a:t>
            </a:r>
          </a:p>
          <a:p>
            <a:pPr>
              <a:buNone/>
            </a:pPr>
            <a:r>
              <a:rPr lang="ru-RU" sz="1400" dirty="0" smtClean="0"/>
              <a:t> </a:t>
            </a:r>
          </a:p>
          <a:p>
            <a:endParaRPr lang="ru-RU" sz="140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85728"/>
            <a:ext cx="4686304" cy="7072362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1500" dirty="0" smtClean="0"/>
              <a:t> </a:t>
            </a:r>
            <a:r>
              <a:rPr lang="ru-RU" sz="1500" b="1" dirty="0" smtClean="0"/>
              <a:t>Десятиклассники, Соков Даниил,  Мишин Евгений, Юдкина Анастасия,</a:t>
            </a:r>
            <a:r>
              <a:rPr lang="ru-RU" sz="1500" dirty="0" smtClean="0"/>
              <a:t> </a:t>
            </a:r>
            <a:r>
              <a:rPr lang="ru-RU" sz="1500" dirty="0" smtClean="0"/>
              <a:t>обращаясь </a:t>
            </a:r>
            <a:r>
              <a:rPr lang="ru-RU" sz="1500" dirty="0" smtClean="0"/>
              <a:t>к ветеранам, прочитали проникновенное стихотворение, где есть такие строки</a:t>
            </a:r>
            <a:r>
              <a:rPr lang="ru-RU" sz="1500" dirty="0" smtClean="0"/>
              <a:t>:</a:t>
            </a:r>
            <a:endParaRPr lang="ru-RU" sz="1500" dirty="0" smtClean="0"/>
          </a:p>
          <a:p>
            <a:r>
              <a:rPr lang="ru-RU" sz="1500" dirty="0" smtClean="0"/>
              <a:t>Война и женщина – слова несовместимы, </a:t>
            </a:r>
            <a:br>
              <a:rPr lang="ru-RU" sz="1500" dirty="0" smtClean="0"/>
            </a:br>
            <a:r>
              <a:rPr lang="ru-RU" sz="1500" dirty="0" smtClean="0"/>
              <a:t>Но жизнь диктует нам свои права. </a:t>
            </a:r>
            <a:br>
              <a:rPr lang="ru-RU" sz="1500" dirty="0" smtClean="0"/>
            </a:br>
            <a:r>
              <a:rPr lang="ru-RU" sz="1500" dirty="0" smtClean="0"/>
              <a:t>И сколько их, любимых, нежных, милых, </a:t>
            </a:r>
            <a:br>
              <a:rPr lang="ru-RU" sz="1500" dirty="0" smtClean="0"/>
            </a:br>
            <a:r>
              <a:rPr lang="ru-RU" sz="1500" dirty="0" smtClean="0"/>
              <a:t>Та страшная година унесла. </a:t>
            </a:r>
            <a:br>
              <a:rPr lang="ru-RU" sz="1500" dirty="0" smtClean="0"/>
            </a:br>
            <a:endParaRPr lang="ru-RU" sz="1500" dirty="0" smtClean="0"/>
          </a:p>
          <a:p>
            <a:r>
              <a:rPr lang="ru-RU" sz="1500" dirty="0" smtClean="0"/>
              <a:t>Хрупка</a:t>
            </a:r>
            <a:r>
              <a:rPr lang="ru-RU" sz="1500" dirty="0" smtClean="0"/>
              <a:t>, тонка и в самом нижнем  чине, </a:t>
            </a:r>
            <a:br>
              <a:rPr lang="ru-RU" sz="1500" dirty="0" smtClean="0"/>
            </a:br>
            <a:r>
              <a:rPr lang="ru-RU" sz="1500" dirty="0" smtClean="0"/>
              <a:t>Ты на войне творила чудеса. </a:t>
            </a:r>
            <a:br>
              <a:rPr lang="ru-RU" sz="1500" dirty="0" smtClean="0"/>
            </a:br>
            <a:r>
              <a:rPr lang="ru-RU" sz="1500" dirty="0" smtClean="0"/>
              <a:t>Была поддержкой сильному мужчине, </a:t>
            </a:r>
            <a:br>
              <a:rPr lang="ru-RU" sz="1500" dirty="0" smtClean="0"/>
            </a:br>
            <a:r>
              <a:rPr lang="ru-RU" sz="1500" dirty="0" smtClean="0"/>
              <a:t>С тобою рядом слабым быть нельзя. </a:t>
            </a:r>
            <a:endParaRPr lang="ru-RU" sz="1500" dirty="0" smtClean="0"/>
          </a:p>
          <a:p>
            <a:endParaRPr lang="ru-RU" sz="1200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3074" name="Picture 2" descr="C:\Users\user\Desktop\Марков 1\месячник 23 февраля\фото женщин\IMG_34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5000660" cy="3857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НЕМНОГО БИОГРАФИИ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600200"/>
            <a:ext cx="4281518" cy="490063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i="1" dirty="0" smtClean="0"/>
              <a:t>        </a:t>
            </a:r>
            <a:r>
              <a:rPr lang="ru-RU" sz="1600" b="1" i="1" dirty="0" smtClean="0"/>
              <a:t>Райчук Пелагея Ивановна</a:t>
            </a:r>
            <a:r>
              <a:rPr lang="ru-RU" sz="1600" dirty="0" smtClean="0"/>
              <a:t>. Женщина-легенда. С первых дней войны была зачислена в Полевой автобронетанковый технический склад 24-ой армейской базы 40 армии Центрального фронта, где служила до 18 марта 1942года . Что же это такое? «А это,  - как рассказывала Пелагея Ивановна, - быть в бою и подносить ящики с боеприпасами». Разве были силы огромные у двадцатилетней девушки... Её переводят в разведгруппу Курского управления НКВД. А потом была Курская дуга. Поле боя. И раненые...Столько, что становилось страшно. Порой  становилось страшно от груды убитых тел. И разве можно оставить истекающего  кровью без помощи? Награждена Знаком «Отличник санитарной службы»  за вынос раненых с Прохоровского поля в 1943 году. </a:t>
            </a:r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28736"/>
            <a:ext cx="4281518" cy="469742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/>
              <a:t>        Мелова </a:t>
            </a:r>
            <a:r>
              <a:rPr lang="ru-RU" sz="1600" b="1" dirty="0" smtClean="0"/>
              <a:t>Нина Гавриловна, капитан-лейтенант железнодорожного транспорта, председатель совета старейшин клуба «Фронтовые друзья», член городского комитета ветеранов войны, входит в </a:t>
            </a:r>
            <a:r>
              <a:rPr lang="ru-RU" sz="1600" b="1" dirty="0" smtClean="0"/>
              <a:t>вокальную </a:t>
            </a:r>
            <a:r>
              <a:rPr lang="ru-RU" sz="1600" b="1" dirty="0" smtClean="0"/>
              <a:t>группу «Дочери России», </a:t>
            </a:r>
            <a:r>
              <a:rPr lang="ru-RU" sz="1600" dirty="0" smtClean="0"/>
              <a:t>которая дала более тысячи концертов на военно-патриотическую тему.</a:t>
            </a:r>
          </a:p>
          <a:p>
            <a:pPr>
              <a:buNone/>
            </a:pPr>
            <a:r>
              <a:rPr lang="ru-RU" sz="1600" dirty="0" smtClean="0"/>
              <a:t>        </a:t>
            </a:r>
            <a:r>
              <a:rPr lang="ru-RU" sz="1600" dirty="0" smtClean="0"/>
              <a:t>Ах, какой же она была мечтательницей до войны, поэтому и закончила Тульский железнодорожный техникум. Но судьба </a:t>
            </a:r>
            <a:r>
              <a:rPr lang="ru-RU" sz="1600" dirty="0" smtClean="0"/>
              <a:t>распорядилась </a:t>
            </a:r>
            <a:r>
              <a:rPr lang="ru-RU" sz="1600" dirty="0" smtClean="0"/>
              <a:t>иначе. Из юности она вместе с другими шагнула во взрослую жизнь. Принимала участие на Дальневосточном фронте: на дрезине обеспечивала безопасное  прохождение поездов по железнодорожному полотну.</a:t>
            </a:r>
          </a:p>
          <a:p>
            <a:pPr>
              <a:buNone/>
            </a:pPr>
            <a:r>
              <a:rPr lang="ru-RU" sz="1600" dirty="0" smtClean="0"/>
              <a:t>       </a:t>
            </a:r>
            <a:r>
              <a:rPr lang="ru-RU" sz="1600" dirty="0" smtClean="0"/>
              <a:t>По окончании войны выла замуж за десантника. Два года жила на Чукотке. 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РЕБЯТА ЗАДАВАЛИ МНОГО ВОПРОСОВ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            Много </a:t>
            </a:r>
            <a:r>
              <a:rPr lang="ru-RU" b="1" dirty="0" smtClean="0"/>
              <a:t>ли у Вас, Пелагея Ивановна, наград?</a:t>
            </a:r>
            <a:endParaRPr lang="ru-RU" dirty="0" smtClean="0"/>
          </a:p>
          <a:p>
            <a:r>
              <a:rPr lang="ru-RU" dirty="0" smtClean="0"/>
              <a:t>      -В войну никто из нас ни о каких наградах  не думал. Но все полученные мне очень дороги: орден Отечественной войны второй степени, 36 медалей.</a:t>
            </a:r>
          </a:p>
          <a:p>
            <a:pPr lvl="0"/>
            <a:r>
              <a:rPr lang="ru-RU" b="1" dirty="0" smtClean="0"/>
              <a:t>Как сложилась Ваша жизнь в послевоенное время?</a:t>
            </a:r>
            <a:endParaRPr lang="ru-RU" dirty="0" smtClean="0"/>
          </a:p>
          <a:p>
            <a:pPr lvl="0"/>
            <a:r>
              <a:rPr lang="ru-RU" dirty="0" smtClean="0"/>
              <a:t>Я стала радоваться каждому мгновению жизни. Очень много училась. Это и  Тульский университет </a:t>
            </a:r>
            <a:r>
              <a:rPr lang="ru-RU" dirty="0" smtClean="0"/>
              <a:t>марксизма-ленинизма</a:t>
            </a:r>
            <a:r>
              <a:rPr lang="ru-RU" dirty="0" smtClean="0"/>
              <a:t>, и Тульский вечерний университет научно-технических знаний, и Тульский четырёхгодичный университет правовых знаний. Работала начальником отдела кадров института «Тульский  промстройпроект».</a:t>
            </a:r>
          </a:p>
          <a:p>
            <a:r>
              <a:rPr lang="ru-RU" dirty="0" smtClean="0"/>
              <a:t>  А ещё, как мы узнали, </a:t>
            </a:r>
            <a:r>
              <a:rPr lang="ru-RU" b="1" dirty="0" smtClean="0"/>
              <a:t>Райчук П.И.  - ответственный секретарь Тульского городского комитета ветеранов Великой Отечественной войны, председатель клуба «Фронтовые друзья»,</a:t>
            </a:r>
            <a:endParaRPr lang="ru-RU" dirty="0" smtClean="0"/>
          </a:p>
          <a:p>
            <a:r>
              <a:rPr lang="ru-RU" b="1" dirty="0" smtClean="0"/>
              <a:t>Почётный гражданин города-героя Тулы; по её инициативе открыты в Туле два детских приюта...</a:t>
            </a:r>
            <a:r>
              <a:rPr lang="ru-RU" dirty="0" smtClean="0"/>
              <a:t> Пелагея Ивановна там, где нужна её помощь. Удивительная доброта исходит от русской женщины, у которой причёска  -  коса на голове. Милая, трогательная, величественная в свои 94 года.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        А </a:t>
            </a:r>
            <a:r>
              <a:rPr lang="ru-RU" dirty="0" smtClean="0"/>
              <a:t>потом выступила</a:t>
            </a:r>
            <a:r>
              <a:rPr lang="ru-RU" b="1" dirty="0" smtClean="0"/>
              <a:t> Мелова Нина </a:t>
            </a:r>
            <a:r>
              <a:rPr lang="ru-RU" b="1" dirty="0" smtClean="0"/>
              <a:t>Гавриловна</a:t>
            </a:r>
            <a:r>
              <a:rPr lang="ru-RU" b="1" dirty="0" smtClean="0"/>
              <a:t>.</a:t>
            </a:r>
            <a:endParaRPr lang="ru-RU" dirty="0" smtClean="0"/>
          </a:p>
          <a:p>
            <a:r>
              <a:rPr lang="ru-RU" dirty="0" smtClean="0"/>
              <a:t>  Ах, какой же она была мечтательницей до войны, поэтому и закончила Тульский железнодорожный техникум. Но судьба </a:t>
            </a:r>
            <a:r>
              <a:rPr lang="ru-RU" dirty="0" smtClean="0"/>
              <a:t>распорядилась </a:t>
            </a:r>
            <a:r>
              <a:rPr lang="ru-RU" dirty="0" smtClean="0"/>
              <a:t>иначе. Из юности она вместе с другими шагнула во взрослую жизнь. Принимала участие на Дальневосточном фронте: на дрезине обеспечивала безопасное  прохождение поездов по железнодорожному полотну.</a:t>
            </a:r>
          </a:p>
          <a:p>
            <a:r>
              <a:rPr lang="ru-RU" dirty="0" smtClean="0"/>
              <a:t>  По окончании войны выла замуж за десантника. Два года жила на Чукотке. </a:t>
            </a:r>
          </a:p>
          <a:p>
            <a:r>
              <a:rPr lang="ru-RU" dirty="0" smtClean="0"/>
              <a:t>  Нине Гавриловне был задан вопрос:</a:t>
            </a:r>
          </a:p>
          <a:p>
            <a:pPr lvl="0"/>
            <a:r>
              <a:rPr lang="ru-RU" b="1" dirty="0" smtClean="0"/>
              <a:t>Отдыхали ли Вы за границей?</a:t>
            </a:r>
            <a:endParaRPr lang="ru-RU" dirty="0" smtClean="0"/>
          </a:p>
          <a:p>
            <a:pPr lvl="0"/>
            <a:r>
              <a:rPr lang="ru-RU" dirty="0" smtClean="0"/>
              <a:t>Зачем? Ведь наша Россия  -  удивительная страна по своей красоте.</a:t>
            </a:r>
          </a:p>
          <a:p>
            <a:pPr lvl="0"/>
            <a:r>
              <a:rPr lang="ru-RU" b="1" dirty="0" smtClean="0"/>
              <a:t>Как помогла Америка, открыв Второй фронт?</a:t>
            </a:r>
            <a:endParaRPr lang="ru-RU" dirty="0" smtClean="0"/>
          </a:p>
          <a:p>
            <a:pPr lvl="0"/>
            <a:r>
              <a:rPr lang="ru-RU" dirty="0" smtClean="0"/>
              <a:t>Она долгое время выжидала, на чьей стороне будет перевес. Потом оказывали помощь продовольствием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Марков 1\месячник 23 февраля\фото женщин\IMG_34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168" y="1000108"/>
            <a:ext cx="3643338" cy="4857784"/>
          </a:xfrm>
          <a:prstGeom prst="rect">
            <a:avLst/>
          </a:prstGeom>
          <a:noFill/>
        </p:spPr>
      </p:pic>
      <p:pic>
        <p:nvPicPr>
          <p:cNvPr id="5123" name="Picture 3" descr="C:\Users\user\Desktop\Марков 1\месячник 23 февраля\фото женщин\IMG_34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071810"/>
            <a:ext cx="4774165" cy="3580624"/>
          </a:xfrm>
          <a:prstGeom prst="rect">
            <a:avLst/>
          </a:prstGeom>
          <a:noFill/>
        </p:spPr>
      </p:pic>
      <p:pic>
        <p:nvPicPr>
          <p:cNvPr id="5125" name="Picture 5" descr="C:\Users\user\Desktop\Марков 1\месячник 23 февраля\фото женщин\IMG_34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7" y="89297"/>
            <a:ext cx="3643338" cy="2732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1142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</a:t>
            </a:r>
            <a:r>
              <a:rPr lang="ru-RU" sz="2400" b="1" i="1" dirty="0" smtClean="0">
                <a:solidFill>
                  <a:srgbClr val="FF0000"/>
                </a:solidFill>
              </a:rPr>
              <a:t>Своё общение с аудиторией  ветераны строили на чтении стихотворений. Конечно же , о войне. Это и стихи Юлии </a:t>
            </a:r>
            <a:r>
              <a:rPr lang="ru-RU" sz="2400" b="1" i="1" dirty="0" smtClean="0">
                <a:solidFill>
                  <a:srgbClr val="FF0000"/>
                </a:solidFill>
              </a:rPr>
              <a:t>Друниной</a:t>
            </a:r>
            <a:r>
              <a:rPr lang="ru-RU" sz="2400" b="1" i="1" dirty="0" smtClean="0">
                <a:solidFill>
                  <a:srgbClr val="FF0000"/>
                </a:solidFill>
              </a:rPr>
              <a:t>, с которой лично была знакома Пелагея Ивановна Райчук, и ушедшего из жизни фронтовика, преподавателя политехнического университета </a:t>
            </a:r>
            <a:r>
              <a:rPr lang="ru-RU" sz="2400" b="1" i="1" dirty="0" smtClean="0">
                <a:solidFill>
                  <a:srgbClr val="FF0000"/>
                </a:solidFill>
              </a:rPr>
              <a:t>Галика</a:t>
            </a:r>
            <a:r>
              <a:rPr lang="ru-RU" sz="2400" b="1" i="1" dirty="0" smtClean="0">
                <a:solidFill>
                  <a:srgbClr val="FF0000"/>
                </a:solidFill>
              </a:rPr>
              <a:t> Леонидовича </a:t>
            </a:r>
            <a:r>
              <a:rPr lang="ru-RU" sz="2400" b="1" i="1" dirty="0" smtClean="0">
                <a:solidFill>
                  <a:srgbClr val="FF0000"/>
                </a:solidFill>
              </a:rPr>
              <a:t>Куценко.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user\Desktop\Марков 1\месячник 23 февраля\фото женщин\IMG_344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857496"/>
            <a:ext cx="4229101" cy="3386140"/>
          </a:xfrm>
          <a:prstGeom prst="rect">
            <a:avLst/>
          </a:prstGeom>
          <a:noFill/>
        </p:spPr>
      </p:pic>
      <p:pic>
        <p:nvPicPr>
          <p:cNvPr id="4099" name="Picture 3" descr="C:\Users\user\Desktop\Марков 1\месячник 23 февраля\фото женщин\IMG_34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857496"/>
            <a:ext cx="4324352" cy="3457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826</Words>
  <PresentationFormat>Экран (4:3)</PresentationFormat>
  <Paragraphs>121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Муниципальное бюджетное общеобразовательное учреждение- средняя общеобразовательная  школа № 31 имени В.П.Храмченко </vt:lpstr>
      <vt:lpstr>Живая легенда! 12 февраля в рамках месячника оборонно-спортивной работы в актовом зале нашей школы состоялась тёплая встреча с удивительными женщинами России, участниками Великой Отечественной войны Райчук Пелагеей Ивановной и  Меловой Ниной Гавриловной.</vt:lpstr>
      <vt:lpstr>       Александр Сергеевич Марков, преподаватель-организатор ОБЖ, во вступительном слове сделал экскурс в историю : говорил о возникновении праздника 23 февраля. Менялось его название, но суть осталась одна: этот праздник-дань уважения всем поколениям российским воинам, мужественно защищающих родную землю от захватчиков, в том числе и  женщинам, жизнь которых – это подвиг.</vt:lpstr>
      <vt:lpstr>Слайд 4</vt:lpstr>
      <vt:lpstr>НЕМНОГО БИОГРАФИИ</vt:lpstr>
      <vt:lpstr>РЕБЯТА ЗАДАВАЛИ МНОГО ВОПРОСОВ</vt:lpstr>
      <vt:lpstr>Слайд 7</vt:lpstr>
      <vt:lpstr>Слайд 8</vt:lpstr>
      <vt:lpstr> Своё общение с аудиторией  ветераны строили на чтении стихотворений. Конечно же , о войне. Это и стихи Юлии Друниной, с которой лично была знакома Пелагея Ивановна Райчук, и ушедшего из жизни фронтовика, преподавателя политехнического университета Галика Леонидовича Куценко.</vt:lpstr>
      <vt:lpstr>Женщина и война… Как совместить хрупкость и нежность с  оружием и убийством?!  Далее шёл клип к фильму « А зори здесь тихие». Звучала песня в исполнении Вики Цыгановой. В зале стояла тишина. Как будто мы были, там среди девушек, отдавших свою жизнь за свободу Родины.  Какой дорогой стала нам встреча с этими удивительными женщинами, свет, исходящий от них, даёт нам уверенность в завтрашнем дне.</vt:lpstr>
      <vt:lpstr>ПОСЕЩЕНИЕ ШКОЛЬНОГО МУЗЕЯ</vt:lpstr>
      <vt:lpstr>Слайд 12</vt:lpstr>
      <vt:lpstr>Слайд 13</vt:lpstr>
      <vt:lpstr>ФОТО НА ПАМЯТЬ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учреждение- средняя общеобразовательная  школа № 31 имени В.П.Храмченко </dc:title>
  <dc:creator>user</dc:creator>
  <cp:lastModifiedBy>user</cp:lastModifiedBy>
  <cp:revision>35</cp:revision>
  <dcterms:created xsi:type="dcterms:W3CDTF">2015-02-16T10:29:18Z</dcterms:created>
  <dcterms:modified xsi:type="dcterms:W3CDTF">2015-02-16T12:32:34Z</dcterms:modified>
</cp:coreProperties>
</file>